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9" r:id="rId2"/>
  </p:sldIdLst>
  <p:sldSz cx="12801600" cy="9601200" type="A3"/>
  <p:notesSz cx="6799263" cy="9929813"/>
  <p:defaultTextStyle>
    <a:defPPr>
      <a:defRPr lang="en-US"/>
    </a:defPPr>
    <a:lvl1pPr marL="0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1pPr>
    <a:lvl2pPr marL="403304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2pPr>
    <a:lvl3pPr marL="806608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3pPr>
    <a:lvl4pPr marL="1209912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4pPr>
    <a:lvl5pPr marL="1613217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5pPr>
    <a:lvl6pPr marL="2016521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6pPr>
    <a:lvl7pPr marL="2419825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7pPr>
    <a:lvl8pPr marL="2823129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8pPr>
    <a:lvl9pPr marL="3226434" algn="l" defTabSz="403304" rtl="0" eaLnBrk="1" latinLnBrk="0" hangingPunct="1">
      <a:defRPr sz="164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6D1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7F9FA9-B9B8-42AC-A971-B5A565297C66}" v="2" dt="2025-10-01T09:43:44.5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2" d="100"/>
          <a:sy n="42" d="100"/>
        </p:scale>
        <p:origin x="15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76833-906E-4C8B-93D6-40682CAE1DA3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88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90660-E015-4391-9255-CC9EE558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615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inity Cover Slide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rinity PP-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15" y="-16127"/>
            <a:ext cx="12954036" cy="9724163"/>
          </a:xfrm>
          <a:prstGeom prst="rect">
            <a:avLst/>
          </a:prstGeom>
        </p:spPr>
      </p:pic>
      <p:pic>
        <p:nvPicPr>
          <p:cNvPr id="3" name="Picture 2" descr="Trinity Main Logo_PartWO_RGB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523" y="1579320"/>
            <a:ext cx="3876561" cy="5168748"/>
          </a:xfrm>
          <a:prstGeom prst="rect">
            <a:avLst/>
          </a:prstGeom>
        </p:spPr>
      </p:pic>
      <p:pic>
        <p:nvPicPr>
          <p:cNvPr id="5" name="Picture 4" descr="Tagline_W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716" y="7236386"/>
            <a:ext cx="6160179" cy="73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487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inity Cover Slide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rinity PP-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"/>
            <a:ext cx="12904269" cy="9686806"/>
          </a:xfrm>
          <a:prstGeom prst="rect">
            <a:avLst/>
          </a:prstGeom>
        </p:spPr>
      </p:pic>
      <p:pic>
        <p:nvPicPr>
          <p:cNvPr id="5" name="Picture 4" descr="Tagline_W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716" y="7236386"/>
            <a:ext cx="6160179" cy="736232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523" y="1579320"/>
            <a:ext cx="3876561" cy="516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080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inity Title Slide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Trinity PP-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574" y="-16127"/>
            <a:ext cx="12954036" cy="9724163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960120" y="2982611"/>
            <a:ext cx="10881360" cy="205803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  <a:lvl2pPr marL="371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3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4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6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7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9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00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72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8" name="Picture 7" descr="Tagline_W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1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2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435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inity Title Slide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Trinity PP-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"/>
            <a:ext cx="12904269" cy="9686806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960120" y="2982611"/>
            <a:ext cx="10881360" cy="205803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  <a:lvl2pPr marL="371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3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4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6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7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9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00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72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9" name="Picture 8" descr="Tagline_W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1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2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31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rinity Internal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60120" y="2982611"/>
            <a:ext cx="10881360" cy="205803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1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3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4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6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7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9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00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72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643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inity Internal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640080" y="2240289"/>
            <a:ext cx="11521440" cy="6336348"/>
          </a:xfrm>
          <a:prstGeom prst="rect">
            <a:avLst/>
          </a:prstGeom>
        </p:spPr>
        <p:txBody>
          <a:bodyPr vert="horz" lIns="68589" tIns="34295" rIns="68589" bIns="34295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816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640080" y="2240289"/>
            <a:ext cx="11521440" cy="6336348"/>
          </a:xfrm>
          <a:prstGeom prst="rect">
            <a:avLst/>
          </a:prstGeom>
        </p:spPr>
        <p:txBody>
          <a:bodyPr vert="horz" lIns="68589" tIns="34295" rIns="68589" bIns="34295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1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2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623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0111" y="8898905"/>
            <a:ext cx="2880360" cy="511175"/>
          </a:xfrm>
          <a:prstGeom prst="rect">
            <a:avLst/>
          </a:prstGeom>
        </p:spPr>
        <p:txBody>
          <a:bodyPr/>
          <a:lstStyle/>
          <a:p>
            <a:fld id="{BCBB1F0F-793B-4C0E-AD55-7E8C6AB731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0531" y="8898905"/>
            <a:ext cx="4320540" cy="51117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41131" y="8898905"/>
            <a:ext cx="2880360" cy="511175"/>
          </a:xfrm>
          <a:prstGeom prst="rect">
            <a:avLst/>
          </a:prstGeom>
        </p:spPr>
        <p:txBody>
          <a:bodyPr/>
          <a:lstStyle/>
          <a:p>
            <a:fld id="{613F641E-3C2A-491D-9E14-368C94F30C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303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022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23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485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62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683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144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629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357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944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4931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589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0970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3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584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4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0221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5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4710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6_Trinity Inter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inity PP-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790231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2"/>
            <a:ext cx="2857829" cy="341554"/>
          </a:xfrm>
          <a:prstGeom prst="rect">
            <a:avLst/>
          </a:prstGeom>
        </p:spPr>
      </p:pic>
      <p:pic>
        <p:nvPicPr>
          <p:cNvPr id="7" name="Picture 6" descr="Trinity Main Logo_PartWO_RGB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3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52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5"/>
            <a:ext cx="11521440" cy="1600200"/>
          </a:xfrm>
          <a:prstGeom prst="rect">
            <a:avLst/>
          </a:prstGeom>
        </p:spPr>
        <p:txBody>
          <a:bodyPr vert="horz" lIns="68589" tIns="34295" rIns="68589" bIns="34295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9"/>
            <a:ext cx="11521440" cy="6336348"/>
          </a:xfrm>
          <a:prstGeom prst="rect">
            <a:avLst/>
          </a:prstGeom>
        </p:spPr>
        <p:txBody>
          <a:bodyPr vert="horz" lIns="68589" tIns="34295" rIns="68589" bIns="34295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Tagline_WO.pn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091" y="8875991"/>
            <a:ext cx="2857829" cy="341554"/>
          </a:xfrm>
          <a:prstGeom prst="rect">
            <a:avLst/>
          </a:prstGeom>
        </p:spPr>
      </p:pic>
      <p:pic>
        <p:nvPicPr>
          <p:cNvPr id="8" name="Picture 7" descr="Trinity Main Logo_PartWO_RGB.pn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12" y="8053942"/>
            <a:ext cx="999677" cy="133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57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</p:sldLayoutIdLst>
  <p:txStyles>
    <p:titleStyle>
      <a:lvl1pPr algn="ctr" defTabSz="371534" rtl="0" eaLnBrk="1" latinLnBrk="0" hangingPunct="1">
        <a:spcBef>
          <a:spcPct val="0"/>
        </a:spcBef>
        <a:buNone/>
        <a:defRPr sz="3575" kern="1200">
          <a:solidFill>
            <a:schemeClr val="tx2"/>
          </a:solidFill>
          <a:latin typeface="Jost-Light"/>
          <a:ea typeface="+mj-ea"/>
          <a:cs typeface="Jost-Light"/>
        </a:defRPr>
      </a:lvl1pPr>
    </p:titleStyle>
    <p:bodyStyle>
      <a:lvl1pPr marL="278650" indent="-278650" algn="l" defTabSz="371534" rtl="0" eaLnBrk="1" latinLnBrk="0" hangingPunct="1">
        <a:spcBef>
          <a:spcPct val="20000"/>
        </a:spcBef>
        <a:buFont typeface="Arial"/>
        <a:buChar char="•"/>
        <a:defRPr sz="2600" b="0" i="0" kern="1200">
          <a:solidFill>
            <a:schemeClr val="tx1"/>
          </a:solidFill>
          <a:latin typeface="Jost-Regular"/>
          <a:ea typeface="+mn-ea"/>
          <a:cs typeface="Jost-Regular"/>
        </a:defRPr>
      </a:lvl1pPr>
      <a:lvl2pPr marL="603743" indent="-232208" algn="l" defTabSz="371534" rtl="0" eaLnBrk="1" latinLnBrk="0" hangingPunct="1">
        <a:spcBef>
          <a:spcPct val="20000"/>
        </a:spcBef>
        <a:buFont typeface="Arial"/>
        <a:buChar char="–"/>
        <a:defRPr sz="2275" b="0" i="0" kern="1200">
          <a:solidFill>
            <a:schemeClr val="tx1"/>
          </a:solidFill>
          <a:latin typeface="Jost-Regular"/>
          <a:ea typeface="+mn-ea"/>
          <a:cs typeface="Jost-Regular"/>
        </a:defRPr>
      </a:lvl2pPr>
      <a:lvl3pPr marL="928833" indent="-185768" algn="l" defTabSz="371534" rtl="0" eaLnBrk="1" latinLnBrk="0" hangingPunct="1">
        <a:spcBef>
          <a:spcPct val="20000"/>
        </a:spcBef>
        <a:buFont typeface="Arial"/>
        <a:buChar char="•"/>
        <a:defRPr sz="1950" b="0" i="0" kern="1200">
          <a:solidFill>
            <a:schemeClr val="tx1"/>
          </a:solidFill>
          <a:latin typeface="Jost-Regular"/>
          <a:ea typeface="+mn-ea"/>
          <a:cs typeface="Jost-Regular"/>
        </a:defRPr>
      </a:lvl3pPr>
      <a:lvl4pPr marL="1300369" indent="-185768" algn="l" defTabSz="371534" rtl="0" eaLnBrk="1" latinLnBrk="0" hangingPunct="1">
        <a:spcBef>
          <a:spcPct val="20000"/>
        </a:spcBef>
        <a:buFont typeface="Arial"/>
        <a:buChar char="–"/>
        <a:defRPr sz="1625" b="0" i="0" kern="1200">
          <a:solidFill>
            <a:schemeClr val="tx1"/>
          </a:solidFill>
          <a:latin typeface="Jost-Regular"/>
          <a:ea typeface="+mn-ea"/>
          <a:cs typeface="Jost-Regular"/>
        </a:defRPr>
      </a:lvl4pPr>
      <a:lvl5pPr marL="1671903" indent="-185768" algn="l" defTabSz="371534" rtl="0" eaLnBrk="1" latinLnBrk="0" hangingPunct="1">
        <a:spcBef>
          <a:spcPct val="20000"/>
        </a:spcBef>
        <a:buFont typeface="Arial"/>
        <a:buChar char="»"/>
        <a:defRPr sz="1625" b="0" i="0" kern="1200">
          <a:solidFill>
            <a:schemeClr val="tx1"/>
          </a:solidFill>
          <a:latin typeface="Jost-Regular"/>
          <a:ea typeface="+mn-ea"/>
          <a:cs typeface="Jost-Regular"/>
        </a:defRPr>
      </a:lvl5pPr>
      <a:lvl6pPr marL="2043436" indent="-185768" algn="l" defTabSz="371534" rtl="0" eaLnBrk="1" latinLnBrk="0" hangingPunct="1">
        <a:spcBef>
          <a:spcPct val="20000"/>
        </a:spcBef>
        <a:buFont typeface="Arial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6pPr>
      <a:lvl7pPr marL="2414969" indent="-185768" algn="l" defTabSz="371534" rtl="0" eaLnBrk="1" latinLnBrk="0" hangingPunct="1">
        <a:spcBef>
          <a:spcPct val="20000"/>
        </a:spcBef>
        <a:buFont typeface="Arial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7pPr>
      <a:lvl8pPr marL="2786505" indent="-185768" algn="l" defTabSz="371534" rtl="0" eaLnBrk="1" latinLnBrk="0" hangingPunct="1">
        <a:spcBef>
          <a:spcPct val="20000"/>
        </a:spcBef>
        <a:buFont typeface="Arial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8pPr>
      <a:lvl9pPr marL="3158038" indent="-185768" algn="l" defTabSz="371534" rtl="0" eaLnBrk="1" latinLnBrk="0" hangingPunct="1">
        <a:spcBef>
          <a:spcPct val="20000"/>
        </a:spcBef>
        <a:buFont typeface="Arial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1pPr>
      <a:lvl2pPr marL="371534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2pPr>
      <a:lvl3pPr marL="743066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3pPr>
      <a:lvl4pPr marL="1114601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4pPr>
      <a:lvl5pPr marL="1486135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5pPr>
      <a:lvl6pPr marL="1857671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6pPr>
      <a:lvl7pPr marL="2229203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7pPr>
      <a:lvl8pPr marL="2600737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8pPr>
      <a:lvl9pPr marL="2972271" algn="l" defTabSz="371534" rtl="0" eaLnBrk="1" latinLnBrk="0" hangingPunct="1">
        <a:defRPr sz="15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6140CA-52E5-99A1-0340-C9CA09EB39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62A0B1-6C70-07D6-DEE9-3E6C147B2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6619" y="-66101"/>
            <a:ext cx="9408404" cy="9408404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9D1114B-BA76-DF70-49E9-751E9C85E3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246813"/>
              </p:ext>
            </p:extLst>
          </p:nvPr>
        </p:nvGraphicFramePr>
        <p:xfrm>
          <a:off x="304800" y="299929"/>
          <a:ext cx="12192000" cy="7285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742">
                  <a:extLst>
                    <a:ext uri="{9D8B030D-6E8A-4147-A177-3AD203B41FA5}">
                      <a16:colId xmlns:a16="http://schemas.microsoft.com/office/drawing/2014/main" val="1513083896"/>
                    </a:ext>
                  </a:extLst>
                </a:gridCol>
                <a:gridCol w="2368651">
                  <a:extLst>
                    <a:ext uri="{9D8B030D-6E8A-4147-A177-3AD203B41FA5}">
                      <a16:colId xmlns:a16="http://schemas.microsoft.com/office/drawing/2014/main" val="196702355"/>
                    </a:ext>
                  </a:extLst>
                </a:gridCol>
                <a:gridCol w="2389132">
                  <a:extLst>
                    <a:ext uri="{9D8B030D-6E8A-4147-A177-3AD203B41FA5}">
                      <a16:colId xmlns:a16="http://schemas.microsoft.com/office/drawing/2014/main" val="1098096720"/>
                    </a:ext>
                  </a:extLst>
                </a:gridCol>
                <a:gridCol w="2348173">
                  <a:extLst>
                    <a:ext uri="{9D8B030D-6E8A-4147-A177-3AD203B41FA5}">
                      <a16:colId xmlns:a16="http://schemas.microsoft.com/office/drawing/2014/main" val="1566345583"/>
                    </a:ext>
                  </a:extLst>
                </a:gridCol>
                <a:gridCol w="2368651">
                  <a:extLst>
                    <a:ext uri="{9D8B030D-6E8A-4147-A177-3AD203B41FA5}">
                      <a16:colId xmlns:a16="http://schemas.microsoft.com/office/drawing/2014/main" val="19445613"/>
                    </a:ext>
                  </a:extLst>
                </a:gridCol>
                <a:gridCol w="2368651">
                  <a:extLst>
                    <a:ext uri="{9D8B030D-6E8A-4147-A177-3AD203B41FA5}">
                      <a16:colId xmlns:a16="http://schemas.microsoft.com/office/drawing/2014/main" val="1682104250"/>
                    </a:ext>
                  </a:extLst>
                </a:gridCol>
              </a:tblGrid>
              <a:tr h="353817">
                <a:tc>
                  <a:txBody>
                    <a:bodyPr/>
                    <a:lstStyle/>
                    <a:p>
                      <a:endParaRPr lang="en-GB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3405854"/>
                  </a:ext>
                </a:extLst>
              </a:tr>
              <a:tr h="48247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AM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Trampolining Club 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ESC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(Sports Hall 7:30) 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0781237"/>
                  </a:ext>
                </a:extLst>
              </a:tr>
              <a:tr h="562458">
                <a:tc rowSpan="7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Lunchtime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Flourish Faith Group –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SKE (English 1)</a:t>
                      </a:r>
                      <a:endParaRPr lang="en-GB" sz="1200" b="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Flourish Faith Group –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SKE (English 1)</a:t>
                      </a:r>
                      <a:endParaRPr lang="en-GB" sz="1200" b="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Flourish Faith Group –</a:t>
                      </a:r>
                    </a:p>
                    <a:p>
                      <a:pPr marL="0" marR="0" lvl="0" indent="0" algn="l" defTabSz="4572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SKE (English 1)</a:t>
                      </a:r>
                      <a:endParaRPr lang="en-GB" sz="1200" b="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LGBTQ+ Club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DJO</a:t>
                      </a: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(RE1)</a:t>
                      </a:r>
                    </a:p>
                    <a:p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Flourish Faith Group –</a:t>
                      </a:r>
                    </a:p>
                    <a:p>
                      <a:pPr marL="0" marR="0" lvl="0" indent="0" algn="l" defTabSz="4572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SKE (English 1)</a:t>
                      </a:r>
                      <a:endParaRPr lang="en-GB" sz="1200" b="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0605285"/>
                  </a:ext>
                </a:extLst>
              </a:tr>
              <a:tr h="4824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Y11 Languages Speaking Club: French </a:t>
                      </a:r>
                      <a:r>
                        <a:rPr lang="en-GB" sz="1200" b="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(Lang 3) </a:t>
                      </a: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Spanish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(Lang 1)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Eastern European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Club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MSE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(Gym) </a:t>
                      </a:r>
                      <a:endParaRPr lang="en-GB" sz="12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Y10 Boys Multi-Sports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EAB (Sports Hall)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Karaoke Kicks Y9-11 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JSE (Music)</a:t>
                      </a:r>
                      <a:endParaRPr lang="en-GB" sz="16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638268"/>
                  </a:ext>
                </a:extLst>
              </a:tr>
              <a:tr h="15945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Gym Club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MSE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(Gym) </a:t>
                      </a:r>
                      <a:endParaRPr lang="en-GB" sz="12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0685856"/>
                  </a:ext>
                </a:extLst>
              </a:tr>
              <a:tr h="18456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Volleyball Y9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HPA (Sports Hall)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 Tech KS4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Mr Neale (Music)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293921"/>
                  </a:ext>
                </a:extLst>
              </a:tr>
              <a:tr h="4824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Volleyball Y11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HPA (Sports Hall)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08815916"/>
                  </a:ext>
                </a:extLst>
              </a:tr>
              <a:tr h="4824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Maths Scholars 7-10 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VTU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(Invite only – MA 5)</a:t>
                      </a:r>
                      <a:endParaRPr lang="en-GB" sz="12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Cartoonist Club Y7 &amp; Y8 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GHO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(Art 1)</a:t>
                      </a:r>
                      <a:endParaRPr lang="en-GB" sz="1200" b="1" i="0" kern="1200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645842440"/>
                  </a:ext>
                </a:extLst>
              </a:tr>
              <a:tr h="4824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 Tech KS4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Mr Neale (Music)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35681276"/>
                  </a:ext>
                </a:extLst>
              </a:tr>
              <a:tr h="337735">
                <a:tc rowSpan="10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After-school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Ceramics Club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JDE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(Art 1)</a:t>
                      </a:r>
                    </a:p>
                    <a:p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*Jewellery </a:t>
                      </a: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Club* 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RKE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(Engineering 3:15-4:30)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10">
                  <a:txBody>
                    <a:bodyPr/>
                    <a:lstStyle/>
                    <a:p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Debate Club – 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JSW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(RE1.  3:30-4:15)</a:t>
                      </a:r>
                    </a:p>
                    <a:p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*Candle Making Club*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TWI (Sci 5)</a:t>
                      </a:r>
                    </a:p>
                    <a:p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031430"/>
                  </a:ext>
                </a:extLst>
              </a:tr>
              <a:tr h="3377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Textiles Club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DDU  (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Engineering) 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0732097"/>
                  </a:ext>
                </a:extLst>
              </a:tr>
              <a:tr h="33326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1" i="0" kern="120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Mixed Rugby Club</a:t>
                      </a:r>
                      <a:r>
                        <a:rPr lang="en-GB" sz="1200" b="0" i="0" kern="120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MSE </a:t>
                      </a:r>
                      <a:r>
                        <a:rPr lang="en-GB" sz="1200" b="0" i="1" kern="120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(Field) </a:t>
                      </a:r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Table Tennis KS3 –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MSE (Gym)</a:t>
                      </a:r>
                      <a:endParaRPr lang="en-GB" sz="12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Gym Club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MSE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(Gym) 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063317"/>
                  </a:ext>
                </a:extLst>
              </a:tr>
              <a:tr h="2120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Girls Football KS3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HPA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(Field or Sports hall) 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Warhammer Club 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– JLE </a:t>
                      </a: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(Sci 5) </a:t>
                      </a:r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8691003"/>
                  </a:ext>
                </a:extLst>
              </a:tr>
              <a:tr h="4824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Netball Club 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Open Class - ESC</a:t>
                      </a: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(Gym)</a:t>
                      </a:r>
                      <a:endParaRPr lang="en-GB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KS4 Boys Football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EAB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(Field or Sports Hall)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Girls Football KS3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HPA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(Field or Sports hall) 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Warhammer Club 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– JLE </a:t>
                      </a: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(Sci 5) 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339867"/>
                  </a:ext>
                </a:extLst>
              </a:tr>
              <a:tr h="2415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Axiom Maths Y7 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MTA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(Invite only – MA 2) </a:t>
                      </a:r>
                      <a:endParaRPr lang="en-GB" sz="12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KS3 Boys Football –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HPA (Field or Sports Hall)</a:t>
                      </a:r>
                      <a:endParaRPr lang="en-GB" sz="1200" b="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4481744"/>
                  </a:ext>
                </a:extLst>
              </a:tr>
              <a:tr h="3051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en-GB" sz="1400" dirty="0">
                        <a:solidFill>
                          <a:srgbClr val="7030A0"/>
                        </a:solidFill>
                      </a:endParaRPr>
                    </a:p>
                    <a:p>
                      <a:endParaRPr lang="en-GB" sz="1400" dirty="0">
                        <a:solidFill>
                          <a:srgbClr val="7030A0"/>
                        </a:solidFill>
                      </a:endParaRPr>
                    </a:p>
                    <a:p>
                      <a:endParaRPr lang="en-GB" sz="14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400" dirty="0">
                          <a:solidFill>
                            <a:srgbClr val="7030A0"/>
                          </a:solidFill>
                        </a:rPr>
                        <a:t>*Costs £5 per term to cover materials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Y7 Singing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/>
                          <a:ea typeface="Tahoma"/>
                          <a:cs typeface="Tahoma"/>
                        </a:rPr>
                        <a:t>– JSE – (Music)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54036"/>
                  </a:ext>
                </a:extLst>
              </a:tr>
              <a:tr h="15543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 Theatre 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JSE (Invite only  </a:t>
                      </a:r>
                      <a:r>
                        <a:rPr lang="en-GB" sz="1200" b="1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3:20-5PM</a:t>
                      </a:r>
                      <a:r>
                        <a:rPr lang="en-GB" sz="120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Drama Studio)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Axiom Maths Y8 </a:t>
                      </a:r>
                      <a:r>
                        <a:rPr lang="en-GB" sz="1200" b="0" i="0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MTA </a:t>
                      </a:r>
                      <a:r>
                        <a:rPr lang="en-GB" sz="1200" b="0" i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(Invite only MA 2) </a:t>
                      </a:r>
                      <a:endParaRPr lang="en-GB" sz="1200" i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9466909"/>
                  </a:ext>
                </a:extLst>
              </a:tr>
              <a:tr h="3270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138895"/>
                  </a:ext>
                </a:extLst>
              </a:tr>
              <a:tr h="4837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Band Night – </a:t>
                      </a:r>
                      <a:r>
                        <a:rPr lang="en-GB" sz="1200" b="0" i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JSE (Music)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37151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379588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666CE96-AB14-88F9-CE78-5645C6CC3B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564438"/>
              </p:ext>
            </p:extLst>
          </p:nvPr>
        </p:nvGraphicFramePr>
        <p:xfrm>
          <a:off x="304800" y="7756977"/>
          <a:ext cx="6579456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864">
                  <a:extLst>
                    <a:ext uri="{9D8B030D-6E8A-4147-A177-3AD203B41FA5}">
                      <a16:colId xmlns:a16="http://schemas.microsoft.com/office/drawing/2014/main" val="3830972759"/>
                    </a:ext>
                  </a:extLst>
                </a:gridCol>
                <a:gridCol w="1644864">
                  <a:extLst>
                    <a:ext uri="{9D8B030D-6E8A-4147-A177-3AD203B41FA5}">
                      <a16:colId xmlns:a16="http://schemas.microsoft.com/office/drawing/2014/main" val="3734215284"/>
                    </a:ext>
                  </a:extLst>
                </a:gridCol>
                <a:gridCol w="1644864">
                  <a:extLst>
                    <a:ext uri="{9D8B030D-6E8A-4147-A177-3AD203B41FA5}">
                      <a16:colId xmlns:a16="http://schemas.microsoft.com/office/drawing/2014/main" val="785038353"/>
                    </a:ext>
                  </a:extLst>
                </a:gridCol>
                <a:gridCol w="1644864">
                  <a:extLst>
                    <a:ext uri="{9D8B030D-6E8A-4147-A177-3AD203B41FA5}">
                      <a16:colId xmlns:a16="http://schemas.microsoft.com/office/drawing/2014/main" val="2644176026"/>
                    </a:ext>
                  </a:extLst>
                </a:gridCol>
              </a:tblGrid>
              <a:tr h="326708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/>
                        <a:t>Community  Stream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/>
                        <a:t>Creative Stream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/>
                        <a:t>Sports Stream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/>
                        <a:t>Academic Stream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70692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5853B1D0-E8C3-BBB3-3587-1FDBEF58F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66331" y="5217376"/>
            <a:ext cx="1634490" cy="1997937"/>
          </a:xfrm>
        </p:spPr>
        <p:txBody>
          <a:bodyPr>
            <a:noAutofit/>
          </a:bodyPr>
          <a:lstStyle/>
          <a:p>
            <a:r>
              <a:rPr lang="en-GB" sz="1800" b="1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Trinity Clubs 2025/26 M1 </a:t>
            </a:r>
            <a:br>
              <a:rPr lang="en-GB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GB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400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lang="en-GB" sz="2400" b="1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 in all its </a:t>
            </a:r>
            <a:r>
              <a:rPr lang="en-GB" sz="2400" b="1" i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</a:t>
            </a:r>
            <a:r>
              <a:rPr lang="en-GB" sz="2400" b="1" i="1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ll</a:t>
            </a:r>
            <a:r>
              <a:rPr lang="en-GB" sz="2400" b="1" i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ss</a:t>
            </a:r>
            <a:r>
              <a:rPr lang="en-GB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endParaRPr lang="en-GB" sz="1800" b="1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575558"/>
      </p:ext>
    </p:extLst>
  </p:cSld>
  <p:clrMapOvr>
    <a:masterClrMapping/>
  </p:clrMapOvr>
</p:sld>
</file>

<file path=ppt/theme/theme1.xml><?xml version="1.0" encoding="utf-8"?>
<a:theme xmlns:a="http://schemas.openxmlformats.org/drawingml/2006/main" name="trinity">
  <a:themeElements>
    <a:clrScheme name="TRINITY COLOURS">
      <a:dk1>
        <a:srgbClr val="434647"/>
      </a:dk1>
      <a:lt1>
        <a:srgbClr val="FFFFFF"/>
      </a:lt1>
      <a:dk2>
        <a:srgbClr val="4A1061"/>
      </a:dk2>
      <a:lt2>
        <a:srgbClr val="ECEDED"/>
      </a:lt2>
      <a:accent1>
        <a:srgbClr val="DEB12A"/>
      </a:accent1>
      <a:accent2>
        <a:srgbClr val="25606F"/>
      </a:accent2>
      <a:accent3>
        <a:srgbClr val="80A3AE"/>
      </a:accent3>
      <a:accent4>
        <a:srgbClr val="72729D"/>
      </a:accent4>
      <a:accent5>
        <a:srgbClr val="4BACC6"/>
      </a:accent5>
      <a:accent6>
        <a:srgbClr val="F4E4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rinity" id="{21039EF1-8DDA-43AC-9C50-4DC4A67CC41D}" vid="{6B14ADEB-F37F-4F21-9B3D-F2FB5B7540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trinity</Template>
  <TotalTime>16255</TotalTime>
  <Words>362</Words>
  <Application>Microsoft Office PowerPoint</Application>
  <PresentationFormat>A3 Paper (297x420 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Jost-Light</vt:lpstr>
      <vt:lpstr>Jost-Regular</vt:lpstr>
      <vt:lpstr>Tahoma</vt:lpstr>
      <vt:lpstr>trinity</vt:lpstr>
      <vt:lpstr>Trinity Clubs 2025/26 M1   ‘Life in all its fullness’</vt:lpstr>
    </vt:vector>
  </TitlesOfParts>
  <Company>Trinity Church of England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 J Levine</dc:creator>
  <cp:lastModifiedBy>Mr E Williams</cp:lastModifiedBy>
  <cp:revision>18</cp:revision>
  <cp:lastPrinted>2024-11-04T08:14:45Z</cp:lastPrinted>
  <dcterms:created xsi:type="dcterms:W3CDTF">2024-09-10T15:47:45Z</dcterms:created>
  <dcterms:modified xsi:type="dcterms:W3CDTF">2025-10-01T13:29:02Z</dcterms:modified>
</cp:coreProperties>
</file>